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23"/>
  </p:notesMasterIdLst>
  <p:sldIdLst>
    <p:sldId id="283" r:id="rId3"/>
    <p:sldId id="286" r:id="rId4"/>
    <p:sldId id="258" r:id="rId5"/>
    <p:sldId id="321" r:id="rId6"/>
    <p:sldId id="257" r:id="rId7"/>
    <p:sldId id="292" r:id="rId8"/>
    <p:sldId id="289" r:id="rId9"/>
    <p:sldId id="291" r:id="rId10"/>
    <p:sldId id="285" r:id="rId11"/>
    <p:sldId id="298" r:id="rId12"/>
    <p:sldId id="299" r:id="rId13"/>
    <p:sldId id="300" r:id="rId14"/>
    <p:sldId id="304" r:id="rId15"/>
    <p:sldId id="305" r:id="rId16"/>
    <p:sldId id="308" r:id="rId17"/>
    <p:sldId id="315" r:id="rId18"/>
    <p:sldId id="316" r:id="rId19"/>
    <p:sldId id="272" r:id="rId20"/>
    <p:sldId id="323" r:id="rId21"/>
    <p:sldId id="322"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Verdana" panose="020B0604030504040204" pitchFamily="34" charset="0"/>
      <p:regular r:id="rId28"/>
      <p:bold r:id="rId29"/>
      <p:italic r:id="rId30"/>
      <p:boldItalic r:id="rId31"/>
    </p:embeddedFont>
    <p:embeddedFont>
      <p:font typeface="Montserrat" panose="020B0604020202020204" charset="0"/>
      <p:regular r:id="rId32"/>
      <p:bold r:id="rId33"/>
      <p:italic r:id="rId34"/>
      <p:boldItalic r:id="rId35"/>
    </p:embeddedFont>
    <p:embeddedFont>
      <p:font typeface="Robo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8"/>
            <p14:sldId id="299"/>
            <p14:sldId id="300"/>
            <p14:sldId id="304"/>
            <p14:sldId id="305"/>
            <p14:sldId id="308"/>
            <p14:sldId id="315"/>
            <p14:sldId id="316"/>
            <p14:sldId id="27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varScale="1">
        <p:scale>
          <a:sx n="151" d="100"/>
          <a:sy n="151" d="100"/>
        </p:scale>
        <p:origin x="474" y="126"/>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51"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1.fntdata"/><Relationship Id="rId50"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65" Type="http://schemas.openxmlformats.org/officeDocument/2006/relationships/slideLayout" Target="../slideLayouts/slideLayout165.xml"/><Relationship Id="rId181" Type="http://schemas.openxmlformats.org/officeDocument/2006/relationships/slideLayout" Target="../slideLayouts/slideLayout181.xml"/><Relationship Id="rId186" Type="http://schemas.openxmlformats.org/officeDocument/2006/relationships/slideLayout" Target="../slideLayouts/slideLayout186.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71" Type="http://schemas.openxmlformats.org/officeDocument/2006/relationships/slideLayout" Target="../slideLayouts/slideLayout171.xml"/><Relationship Id="rId176" Type="http://schemas.openxmlformats.org/officeDocument/2006/relationships/slideLayout" Target="../slideLayouts/slideLayout176.xml"/><Relationship Id="rId192" Type="http://schemas.openxmlformats.org/officeDocument/2006/relationships/slideLayout" Target="../slideLayouts/slideLayout192.xml"/><Relationship Id="rId197" Type="http://schemas.openxmlformats.org/officeDocument/2006/relationships/slideLayout" Target="../slideLayouts/slideLayout197.xml"/><Relationship Id="rId201" Type="http://schemas.openxmlformats.org/officeDocument/2006/relationships/theme" Target="../theme/theme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82" Type="http://schemas.openxmlformats.org/officeDocument/2006/relationships/slideLayout" Target="../slideLayouts/slideLayout182.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2" Type="http://schemas.openxmlformats.org/officeDocument/2006/relationships/image" Target="../media/image1.png"/><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28.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2759345" y="3383049"/>
            <a:ext cx="3625310" cy="1613262"/>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endParaRPr lang="en-US" sz="1800" dirty="0">
              <a:latin typeface="Verdana"/>
              <a:cs typeface="Verdana"/>
            </a:endParaRPr>
          </a:p>
          <a:p>
            <a:pPr algn="ctr">
              <a:lnSpc>
                <a:spcPct val="100000"/>
              </a:lnSpc>
            </a:pPr>
            <a:r>
              <a:rPr lang="en-US" sz="1800" b="1" spc="-114" dirty="0" smtClean="0">
                <a:solidFill>
                  <a:srgbClr val="CC0000"/>
                </a:solidFill>
                <a:latin typeface="Verdana"/>
                <a:cs typeface="Verdana"/>
              </a:rPr>
              <a:t>Abhishek Jain</a:t>
            </a:r>
            <a:endParaRPr lang="en-US" sz="1800" b="1" spc="-114" dirty="0">
              <a:solidFill>
                <a:srgbClr val="CC0000"/>
              </a:solidFill>
              <a:latin typeface="Verdana"/>
              <a:cs typeface="Verdana"/>
            </a:endParaRPr>
          </a:p>
          <a:p>
            <a:pPr algn="ctr">
              <a:lnSpc>
                <a:spcPct val="100000"/>
              </a:lnSpc>
            </a:pPr>
            <a:r>
              <a:rPr lang="en-US" sz="1800" b="1" spc="-114" dirty="0" err="1" smtClean="0">
                <a:solidFill>
                  <a:srgbClr val="CC0000"/>
                </a:solidFill>
                <a:latin typeface="Verdana"/>
                <a:cs typeface="Verdana"/>
              </a:rPr>
              <a:t>Khushboo</a:t>
            </a:r>
            <a:r>
              <a:rPr lang="en-US" sz="1800" b="1" spc="-114" dirty="0" smtClean="0">
                <a:solidFill>
                  <a:srgbClr val="CC0000"/>
                </a:solidFill>
                <a:latin typeface="Verdana"/>
                <a:cs typeface="Verdana"/>
              </a:rPr>
              <a:t> </a:t>
            </a:r>
            <a:r>
              <a:rPr lang="en-US" sz="1800" b="1" spc="-114" dirty="0" err="1" smtClean="0">
                <a:solidFill>
                  <a:srgbClr val="CC0000"/>
                </a:solidFill>
                <a:latin typeface="Verdana"/>
                <a:cs typeface="Verdana"/>
              </a:rPr>
              <a:t>chaurasiya</a:t>
            </a:r>
            <a:endParaRPr lang="en-US" sz="1800" b="1" spc="-114" dirty="0" smtClean="0">
              <a:solidFill>
                <a:srgbClr val="CC0000"/>
              </a:solidFill>
              <a:latin typeface="Verdana"/>
              <a:cs typeface="Verdana"/>
            </a:endParaRPr>
          </a:p>
          <a:p>
            <a:pPr algn="ctr">
              <a:lnSpc>
                <a:spcPct val="100000"/>
              </a:lnSpc>
            </a:pPr>
            <a:r>
              <a:rPr lang="en-US" sz="1800" b="1" spc="-114" dirty="0" err="1" smtClean="0">
                <a:solidFill>
                  <a:srgbClr val="CC0000"/>
                </a:solidFill>
                <a:latin typeface="Verdana"/>
                <a:cs typeface="Verdana"/>
              </a:rPr>
              <a:t>Kalpita</a:t>
            </a:r>
            <a:r>
              <a:rPr lang="en-US" sz="1800" b="1" spc="-114" dirty="0" smtClean="0">
                <a:solidFill>
                  <a:srgbClr val="CC0000"/>
                </a:solidFill>
                <a:latin typeface="Verdana"/>
                <a:cs typeface="Verdana"/>
              </a:rPr>
              <a:t> </a:t>
            </a:r>
            <a:r>
              <a:rPr lang="en-US" sz="1800" b="1" spc="-114" dirty="0" err="1" smtClean="0">
                <a:solidFill>
                  <a:srgbClr val="CC0000"/>
                </a:solidFill>
                <a:latin typeface="Verdana"/>
                <a:cs typeface="Verdana"/>
              </a:rPr>
              <a:t>Malviya</a:t>
            </a:r>
            <a:endParaRPr lang="en-US" sz="1800" b="1" spc="-114" dirty="0">
              <a:solidFill>
                <a:srgbClr val="CC0000"/>
              </a:solidFill>
              <a:latin typeface="Verdana"/>
              <a:cs typeface="Verdana"/>
            </a:endParaRPr>
          </a:p>
          <a:p>
            <a:pPr algn="ctr"/>
            <a:r>
              <a:rPr lang="en-US" sz="1800" b="1" spc="-114" dirty="0" err="1" smtClean="0">
                <a:solidFill>
                  <a:srgbClr val="CC0000"/>
                </a:solidFill>
                <a:latin typeface="Verdana"/>
                <a:cs typeface="Verdana"/>
              </a:rPr>
              <a:t>Dheeraj</a:t>
            </a:r>
            <a:r>
              <a:rPr lang="en-US" sz="1800" b="1" spc="-114" dirty="0" smtClean="0">
                <a:solidFill>
                  <a:srgbClr val="CC0000"/>
                </a:solidFill>
                <a:latin typeface="Verdana"/>
                <a:cs typeface="Verdana"/>
              </a:rPr>
              <a:t> </a:t>
            </a:r>
            <a:r>
              <a:rPr lang="en-US" sz="1800" b="1" spc="-114" dirty="0" err="1" smtClean="0">
                <a:solidFill>
                  <a:srgbClr val="CC0000"/>
                </a:solidFill>
                <a:latin typeface="Verdana"/>
                <a:cs typeface="Verdana"/>
              </a:rPr>
              <a:t>gedam</a:t>
            </a:r>
            <a:endParaRPr lang="en-US" sz="1800" dirty="0">
              <a:latin typeface="Verdana"/>
              <a:cs typeface="Verdana"/>
            </a:endParaRPr>
          </a:p>
          <a:p>
            <a:pPr algn="ctr">
              <a:lnSpc>
                <a:spcPct val="100000"/>
              </a:lnSpc>
              <a:spcBef>
                <a:spcPts val="20"/>
              </a:spcBef>
            </a:pPr>
            <a:r>
              <a:rPr lang="en-US" sz="1400" b="1" spc="-60" dirty="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210" dirty="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mn-lt"/>
              </a:rPr>
              <a:t>Paid </a:t>
            </a:r>
            <a:r>
              <a:rPr kumimoji="0" lang="en-US" altLang="en-US" sz="2400" b="1" i="0" u="none" strike="noStrike" cap="none" normalizeH="0" baseline="0" dirty="0">
                <a:ln>
                  <a:noFill/>
                </a:ln>
                <a:solidFill>
                  <a:schemeClr val="tx1"/>
                </a:solidFill>
                <a:effectLst/>
                <a:latin typeface="+mn-lt"/>
              </a:rPr>
              <a:t>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82549" y="1100205"/>
            <a:ext cx="3425825" cy="2923877"/>
          </a:xfrm>
          <a:prstGeom prst="rect">
            <a:avLst/>
          </a:prstGeom>
          <a:noFill/>
        </p:spPr>
        <p:txBody>
          <a:bodyPr wrap="square">
            <a:spAutoFit/>
          </a:bodyPr>
          <a:lstStyle/>
          <a:p>
            <a:pPr marL="91440" marR="84455" algn="just"/>
            <a:r>
              <a:rPr lang="en-US" dirty="0"/>
              <a:t>When comparing the both plots, people are showing more interest on free apps like art &amp; design. And The number of free apps are more than </a:t>
            </a:r>
            <a:r>
              <a:rPr lang="en-US" dirty="0" smtClean="0"/>
              <a:t>10000</a:t>
            </a:r>
          </a:p>
          <a:p>
            <a:pPr marL="91440" marR="84455" algn="just"/>
            <a:endParaRPr lang="en-US" dirty="0"/>
          </a:p>
          <a:p>
            <a:endParaRPr lang="en-US" dirty="0"/>
          </a:p>
          <a:p>
            <a:r>
              <a:rPr lang="en-US" dirty="0" smtClean="0"/>
              <a:t> When </a:t>
            </a:r>
            <a:r>
              <a:rPr lang="en-US" dirty="0"/>
              <a:t>it’s coming, commercial people </a:t>
            </a:r>
            <a:r>
              <a:rPr lang="en-US" dirty="0" smtClean="0"/>
              <a:t>  are </a:t>
            </a:r>
            <a:r>
              <a:rPr lang="en-US" dirty="0"/>
              <a:t>preferring apps like Business, communication and Personalization and the number of paid apps are less than free apps. </a:t>
            </a:r>
          </a:p>
          <a:p>
            <a:pPr marL="91440" marR="84455" algn="just">
              <a:lnSpc>
                <a:spcPct val="100000"/>
              </a:lnSpc>
            </a:pPr>
            <a:endParaRPr lang="en-US" sz="1600" dirty="0">
              <a:latin typeface="Arial MT"/>
              <a:cs typeface="Arial MT"/>
            </a:endParaRP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82550" y="965200"/>
            <a:ext cx="3425825" cy="1522837"/>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8" name="object 7">
            <a:extLst>
              <a:ext uri="{FF2B5EF4-FFF2-40B4-BE49-F238E27FC236}">
                <a16:creationId xmlns:a16="http://schemas.microsoft.com/office/drawing/2014/main" id="{FD67CF62-CA48-A720-EE63-ECE3EC1AA72B}"/>
              </a:ext>
            </a:extLst>
          </p:cNvPr>
          <p:cNvSpPr/>
          <p:nvPr/>
        </p:nvSpPr>
        <p:spPr>
          <a:xfrm>
            <a:off x="82550" y="2623042"/>
            <a:ext cx="3511550" cy="140104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9" name="Picture 8" descr="C:\Users\Rock\AppData\Local\Microsoft\Windows\INetCache\Content.MSO\90AA7A90.tmp"/>
          <p:cNvPicPr/>
          <p:nvPr/>
        </p:nvPicPr>
        <p:blipFill>
          <a:blip r:embed="rId3">
            <a:extLst>
              <a:ext uri="{28A0092B-C50C-407E-A947-70E740481C1C}">
                <a14:useLocalDpi xmlns:a14="http://schemas.microsoft.com/office/drawing/2010/main" val="0"/>
              </a:ext>
            </a:extLst>
          </a:blip>
          <a:srcRect/>
          <a:stretch>
            <a:fillRect/>
          </a:stretch>
        </p:blipFill>
        <p:spPr bwMode="auto">
          <a:xfrm>
            <a:off x="3594100" y="1396682"/>
            <a:ext cx="5484813" cy="2800668"/>
          </a:xfrm>
          <a:prstGeom prst="rect">
            <a:avLst/>
          </a:prstGeom>
          <a:noFill/>
          <a:ln>
            <a:noFill/>
          </a:ln>
        </p:spPr>
      </p:pic>
    </p:spTree>
    <p:extLst>
      <p:ext uri="{BB962C8B-B14F-4D97-AF65-F5344CB8AC3E}">
        <p14:creationId xmlns:p14="http://schemas.microsoft.com/office/powerpoint/2010/main" val="30771948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3155658" cy="1569660"/>
          </a:xfrm>
          <a:prstGeom prst="rect">
            <a:avLst/>
          </a:prstGeom>
          <a:noFill/>
        </p:spPr>
        <p:txBody>
          <a:bodyPr wrap="square">
            <a:spAutoFit/>
          </a:bodyPr>
          <a:lstStyle/>
          <a:p>
            <a:r>
              <a:rPr lang="en-US" sz="2400" b="1" dirty="0">
                <a:solidFill>
                  <a:schemeClr val="tx1"/>
                </a:solidFill>
              </a:rPr>
              <a:t>Top 10 Highest rating Apps in google play store in terms of categories</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32865" y="2616200"/>
            <a:ext cx="3200709" cy="1323439"/>
          </a:xfrm>
          <a:prstGeom prst="rect">
            <a:avLst/>
          </a:prstGeom>
          <a:noFill/>
        </p:spPr>
        <p:txBody>
          <a:bodyPr wrap="square">
            <a:spAutoFit/>
          </a:bodyPr>
          <a:lstStyle/>
          <a:p>
            <a:r>
              <a:rPr lang="en-US" sz="1600" dirty="0" smtClean="0">
                <a:solidFill>
                  <a:schemeClr val="accent5">
                    <a:lumMod val="50000"/>
                  </a:schemeClr>
                </a:solidFill>
                <a:latin typeface="+mn-lt"/>
              </a:rPr>
              <a:t>Categories </a:t>
            </a:r>
            <a:r>
              <a:rPr lang="en-US" sz="1600" dirty="0">
                <a:solidFill>
                  <a:schemeClr val="accent5">
                    <a:lumMod val="50000"/>
                  </a:schemeClr>
                </a:solidFill>
                <a:latin typeface="+mn-lt"/>
              </a:rPr>
              <a:t>like Games, Business, and Family are having comparatively more amount of apps count. </a:t>
            </a:r>
            <a:r>
              <a:rPr lang="en-US" sz="1600" dirty="0" smtClean="0">
                <a:solidFill>
                  <a:schemeClr val="accent5">
                    <a:lumMod val="50000"/>
                  </a:schemeClr>
                </a:solidFill>
                <a:latin typeface="+mn-lt"/>
              </a:rPr>
              <a:t>We can see the data for our reference.</a:t>
            </a:r>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332865" y="2165351"/>
            <a:ext cx="3254885" cy="227964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4152899" y="1059509"/>
            <a:ext cx="4499897" cy="3525190"/>
          </a:xfrm>
          <a:prstGeom prst="rect">
            <a:avLst/>
          </a:prstGeom>
        </p:spPr>
      </p:pic>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1601977"/>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smtClean="0">
                <a:solidFill>
                  <a:srgbClr val="124F5B"/>
                </a:solidFill>
                <a:latin typeface="Verdana"/>
                <a:cs typeface="Verdana"/>
              </a:rPr>
              <a:t>Handling</a:t>
            </a:r>
            <a:r>
              <a:rPr sz="1800" spc="-165" dirty="0" smtClean="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946870"/>
            <a:ext cx="8662881" cy="4431983"/>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After analyzing the dataset we have got answers to some of the serious &amp; interesting facts which any of the android users would love to know. </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a)	Top 10 Highest rating Apps in google play store in terms of categories</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b)	Number of Application in terms of Category</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c)	Top 10 apps which has more downloads</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d)	Which 10 apps from the 'FAMILY' category are having the lowest rating and highest rating.</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e)	Free and Paid Apps</a:t>
            </a:r>
          </a:p>
          <a:p>
            <a:pPr marL="36000" algn="just">
              <a:spcBef>
                <a:spcPts val="1200"/>
              </a:spcBef>
              <a:buClr>
                <a:srgbClr val="F5FCFF"/>
              </a:buClr>
              <a:buSzPct val="71428"/>
              <a:tabLst>
                <a:tab pos="354965" algn="l"/>
                <a:tab pos="355600" algn="l"/>
              </a:tabLst>
            </a:pPr>
            <a:r>
              <a:rPr lang="en-US" sz="1800" spc="40" dirty="0" smtClean="0">
                <a:solidFill>
                  <a:srgbClr val="124F5B"/>
                </a:solidFill>
                <a:latin typeface="Verdana"/>
                <a:cs typeface="Verdana"/>
              </a:rPr>
              <a:t>f)	Relation between app category and app price</a:t>
            </a:r>
          </a:p>
          <a:p>
            <a:pPr marL="36000" algn="just">
              <a:spcBef>
                <a:spcPts val="1200"/>
              </a:spcBef>
              <a:buClr>
                <a:srgbClr val="F5FCFF"/>
              </a:buClr>
              <a:buSzPct val="71428"/>
              <a:tabLst>
                <a:tab pos="354965" algn="l"/>
                <a:tab pos="355600" algn="l"/>
              </a:tabLst>
            </a:pPr>
            <a:endParaRPr lang="en-US" sz="1400" dirty="0">
              <a:solidFill>
                <a:schemeClr val="accent5">
                  <a:lumMod val="50000"/>
                </a:schemeClr>
              </a:solidFill>
              <a:latin typeface="Verdana" panose="020B0604030504040204" pitchFamily="34" charset="0"/>
              <a:ea typeface="Verdana" panose="020B0604030504040204" pitchFamily="34" charset="0"/>
            </a:endParaRP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723900" y="896802"/>
            <a:ext cx="7302500" cy="3827598"/>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r>
              <a:rPr lang="en-US" sz="1800" dirty="0">
                <a:solidFill>
                  <a:schemeClr val="bg2">
                    <a:lumMod val="10000"/>
                  </a:schemeClr>
                </a:solidFill>
              </a:rPr>
              <a:t>Play  store  is  an  Android  Market  serves  as  the  official  app  store  for  certified  devices  running  on  the Android  Operating  system.  Developed  and  Operated by  Google,   launched  on  6th  March,  2012. </a:t>
            </a:r>
          </a:p>
          <a:p>
            <a:r>
              <a:rPr lang="en-US" sz="1800" dirty="0">
                <a:solidFill>
                  <a:schemeClr val="bg2">
                    <a:lumMod val="10000"/>
                  </a:schemeClr>
                </a:solidFill>
              </a:rPr>
              <a:t> Approximately  3.48  million  apps  are  in  the  Play  store.  Play  store  apps  have  their  own  features  such  as  Ratings,  Reviews,  Size  and  more.  From  the  problem  statement  given,  we  should  analyze  the  given  database  and  should  come  up  with  the  key  factors  that  increased  the  number  of  users,  long  term  usage  etc.,  the  objective  of  this  project  is  to  deliver  insights  to  understand  customer  demands  better  and  thus  help  developers  to  popularize the product. </a:t>
            </a: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a16="http://schemas.microsoft.com/office/drawing/2014/main" id="{1D2F6D7D-1B9E-1F8E-DAD9-A3A0D5CD1B09}"/>
              </a:ext>
            </a:extLst>
          </p:cNvPr>
          <p:cNvSpPr/>
          <p:nvPr/>
        </p:nvSpPr>
        <p:spPr>
          <a:xfrm flipV="1">
            <a:off x="0" y="386874"/>
            <a:ext cx="8898467" cy="4623275"/>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pPr>
              <a:lnSpc>
                <a:spcPct val="150000"/>
              </a:lnSpc>
            </a:pP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924664"/>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a:t>
            </a:r>
            <a:r>
              <a:rPr sz="1800" b="1" spc="-65" dirty="0" smtClean="0">
                <a:solidFill>
                  <a:srgbClr val="124F5B"/>
                </a:solidFill>
                <a:latin typeface="Verdana"/>
                <a:cs typeface="Verdana"/>
              </a:rPr>
              <a:t>information</a:t>
            </a:r>
            <a:r>
              <a:rPr lang="en-US" sz="1800" b="1" spc="-65" dirty="0" smtClean="0">
                <a:solidFill>
                  <a:srgbClr val="124F5B"/>
                </a:solidFill>
                <a:latin typeface="Verdana"/>
                <a:cs typeface="Verdana"/>
              </a:rPr>
              <a:t> (play store Data.csv</a:t>
            </a:r>
            <a:r>
              <a:rPr sz="1800" b="1" spc="-65" dirty="0" smtClean="0">
                <a:solidFill>
                  <a:srgbClr val="124F5B"/>
                </a:solidFill>
                <a:latin typeface="Verdana"/>
                <a:cs typeface="Verdana"/>
              </a:rPr>
              <a:t>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smtClean="0">
                <a:solidFill>
                  <a:srgbClr val="124F5B"/>
                </a:solidFill>
                <a:latin typeface="Verdana"/>
                <a:cs typeface="Verdana"/>
              </a:rPr>
              <a:t>reviews</a:t>
            </a:r>
            <a:r>
              <a:rPr lang="en-US" sz="1800" b="1" spc="-100" dirty="0" smtClean="0">
                <a:solidFill>
                  <a:srgbClr val="124F5B"/>
                </a:solidFill>
                <a:latin typeface="Verdana"/>
                <a:cs typeface="Verdana"/>
              </a:rPr>
              <a:t> (User Reviews.csv)</a:t>
            </a:r>
            <a:r>
              <a:rPr sz="1800" b="1" spc="-145" dirty="0" smtClean="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smtClean="0">
                <a:solidFill>
                  <a:srgbClr val="124F5B"/>
                </a:solidFill>
                <a:latin typeface="Verdana"/>
                <a:cs typeface="Verdana"/>
              </a:rPr>
              <a:t>We</a:t>
            </a:r>
            <a:r>
              <a:rPr sz="1800" spc="-130" dirty="0" smtClean="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44450" y="677332"/>
            <a:ext cx="9144000" cy="4466168"/>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196850" indent="-285750">
              <a:lnSpc>
                <a:spcPct val="80000"/>
              </a:lnSpc>
              <a:buSzPts val="1400"/>
              <a:buFont typeface="Wingdings" panose="05000000000000000000" pitchFamily="2" charset="2"/>
              <a:buChar char="q"/>
            </a:pPr>
            <a:r>
              <a:rPr lang="en-US" dirty="0" smtClean="0">
                <a:solidFill>
                  <a:schemeClr val="accent5">
                    <a:lumMod val="50000"/>
                  </a:schemeClr>
                </a:solidFill>
              </a:rPr>
              <a:t>Exploring </a:t>
            </a:r>
            <a:r>
              <a:rPr lang="en-US" dirty="0">
                <a:solidFill>
                  <a:schemeClr val="accent5">
                    <a:lumMod val="50000"/>
                  </a:schemeClr>
                </a:solidFill>
              </a:rPr>
              <a:t>the </a:t>
            </a:r>
            <a:r>
              <a:rPr lang="en-US" dirty="0" smtClean="0">
                <a:solidFill>
                  <a:schemeClr val="accent5">
                    <a:lumMod val="50000"/>
                  </a:schemeClr>
                </a:solidFill>
              </a:rPr>
              <a:t>database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Highest rating Apps in google play store in terms of </a:t>
            </a:r>
            <a:r>
              <a:rPr lang="en-US" dirty="0" smtClean="0">
                <a:solidFill>
                  <a:schemeClr val="accent5">
                    <a:lumMod val="50000"/>
                  </a:schemeClr>
                </a:solidFill>
              </a:rPr>
              <a:t>categories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Number of Application in terms of </a:t>
            </a:r>
            <a:r>
              <a:rPr lang="en-US" dirty="0" smtClean="0">
                <a:solidFill>
                  <a:schemeClr val="accent5">
                    <a:lumMod val="50000"/>
                  </a:schemeClr>
                </a:solidFill>
              </a:rPr>
              <a:t>Category</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apps which has </a:t>
            </a:r>
            <a:r>
              <a:rPr lang="en-US" dirty="0" smtClean="0">
                <a:solidFill>
                  <a:schemeClr val="accent5">
                    <a:lumMod val="50000"/>
                  </a:schemeClr>
                </a:solidFill>
              </a:rPr>
              <a:t>maximum downloads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Which 10 apps from the 'FAMILY' category are </a:t>
            </a:r>
            <a:endParaRPr lang="en-US" dirty="0" smtClean="0">
              <a:solidFill>
                <a:schemeClr val="accent5">
                  <a:lumMod val="50000"/>
                </a:schemeClr>
              </a:solidFill>
            </a:endParaRPr>
          </a:p>
          <a:p>
            <a:pPr>
              <a:lnSpc>
                <a:spcPct val="80000"/>
              </a:lnSpc>
              <a:buSzPts val="1400"/>
            </a:pPr>
            <a:r>
              <a:rPr lang="en-US" dirty="0" smtClean="0">
                <a:solidFill>
                  <a:schemeClr val="accent5">
                    <a:lumMod val="50000"/>
                  </a:schemeClr>
                </a:solidFill>
              </a:rPr>
              <a:t>      having </a:t>
            </a:r>
            <a:r>
              <a:rPr lang="en-US" dirty="0">
                <a:solidFill>
                  <a:schemeClr val="accent5">
                    <a:lumMod val="50000"/>
                  </a:schemeClr>
                </a:solidFill>
              </a:rPr>
              <a:t>the lowest rating and highest rating</a:t>
            </a:r>
            <a:r>
              <a:rPr lang="en-US" dirty="0" smtClean="0">
                <a:solidFill>
                  <a:schemeClr val="accent5">
                    <a:lumMod val="50000"/>
                  </a:schemeClr>
                </a:solidFill>
              </a:rPr>
              <a:t>.</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Free and Paid </a:t>
            </a:r>
            <a:r>
              <a:rPr lang="en-US" dirty="0" smtClean="0">
                <a:solidFill>
                  <a:schemeClr val="accent5">
                    <a:lumMod val="50000"/>
                  </a:schemeClr>
                </a:solidFill>
              </a:rPr>
              <a:t>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Relation between app category and app </a:t>
            </a:r>
            <a:r>
              <a:rPr lang="en-US" dirty="0" smtClean="0">
                <a:solidFill>
                  <a:schemeClr val="accent5">
                    <a:lumMod val="50000"/>
                  </a:schemeClr>
                </a:solidFill>
              </a:rPr>
              <a:t>price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Filter out "junk" </a:t>
            </a:r>
            <a:r>
              <a:rPr lang="en-US" dirty="0" smtClean="0">
                <a:solidFill>
                  <a:schemeClr val="accent5">
                    <a:lumMod val="50000"/>
                  </a:schemeClr>
                </a:solidFill>
              </a:rPr>
              <a:t>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Sentiment analysis of user </a:t>
            </a:r>
            <a:r>
              <a:rPr lang="en-US" dirty="0" smtClean="0">
                <a:solidFill>
                  <a:schemeClr val="accent5">
                    <a:lumMod val="50000"/>
                  </a:schemeClr>
                </a:solidFill>
              </a:rPr>
              <a:t>reviews</a:t>
            </a:r>
          </a:p>
          <a:p>
            <a:pPr>
              <a:lnSpc>
                <a:spcPct val="80000"/>
              </a:lnSpc>
              <a:buSzPts val="1400"/>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conclusion</a:t>
            </a:r>
            <a:r>
              <a:rPr lang="en-US" b="0" i="0" u="none" strike="noStrike" cap="none" dirty="0">
                <a:solidFill>
                  <a:schemeClr val="accent5">
                    <a:lumMod val="50000"/>
                  </a:schemeClr>
                </a:solidFill>
                <a:latin typeface="Arial"/>
                <a:ea typeface="Arial"/>
                <a:cs typeface="Arial"/>
                <a:sym typeface="Arial"/>
              </a:rPr>
              <a:t/>
            </a:r>
            <a:br>
              <a:rPr lang="en-US" b="0" i="0" u="none" strike="noStrike" cap="none" dirty="0">
                <a:solidFill>
                  <a:schemeClr val="accent5">
                    <a:lumMod val="50000"/>
                  </a:schemeClr>
                </a:solidFill>
                <a:latin typeface="Arial"/>
                <a:ea typeface="Arial"/>
                <a:cs typeface="Arial"/>
                <a:sym typeface="Arial"/>
              </a:rPr>
            </a:br>
            <a:r>
              <a:rPr lang="en-US" b="0" i="0" u="none" strike="noStrike" cap="none" dirty="0" smtClean="0">
                <a:solidFill>
                  <a:schemeClr val="accent5">
                    <a:lumMod val="50000"/>
                  </a:schemeClr>
                </a:solidFill>
                <a:latin typeface="Arial"/>
                <a:ea typeface="Arial"/>
                <a:cs typeface="Arial"/>
                <a:sym typeface="Arial"/>
              </a:rPr>
              <a:t> </a:t>
            </a: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r>
              <a:rPr lang="en-IN" sz="1400" spc="-20" dirty="0">
                <a:solidFill>
                  <a:srgbClr val="124F5C"/>
                </a:solidFill>
                <a:latin typeface="Verdana"/>
                <a:cs typeface="Verdana"/>
              </a:rPr>
              <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r>
              <a:rPr lang="en-US" sz="1400" dirty="0">
                <a:latin typeface="Verdana"/>
                <a:cs typeface="Verdana"/>
              </a:rPr>
              <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r>
              <a:rPr lang="en-US" sz="1400" dirty="0">
                <a:latin typeface="Verdana"/>
                <a:cs typeface="Verdana"/>
              </a:rPr>
              <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a:extLst>
              <a:ext uri="{FF2B5EF4-FFF2-40B4-BE49-F238E27FC236}">
                <a16:creationId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6173</TotalTime>
  <Words>976</Words>
  <Application>Microsoft Office PowerPoint</Application>
  <PresentationFormat>On-screen Show (16:9)</PresentationFormat>
  <Paragraphs>121</Paragraphs>
  <Slides>20</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Calibri</vt:lpstr>
      <vt:lpstr>Wingdings</vt:lpstr>
      <vt:lpstr>Verdana</vt:lpstr>
      <vt:lpstr>Arial</vt:lpstr>
      <vt:lpstr>Times New Roman</vt:lpstr>
      <vt:lpstr>Arial MT</vt:lpstr>
      <vt:lpstr>Old Standard TT</vt:lpstr>
      <vt:lpstr>Montserrat</vt:lpstr>
      <vt:lpstr>Roboto</vt:lpstr>
      <vt:lpstr>AoyagiKouzanFontT</vt: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Rock</dc:creator>
  <cp:lastModifiedBy>Rock</cp:lastModifiedBy>
  <cp:revision>16</cp:revision>
  <dcterms:created xsi:type="dcterms:W3CDTF">2022-03-16T09:49:32Z</dcterms:created>
  <dcterms:modified xsi:type="dcterms:W3CDTF">2022-12-06T16:01:35Z</dcterms:modified>
</cp:coreProperties>
</file>